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2"/>
    <p:sldMasterId id="2147483739" r:id="rId13"/>
  </p:sldMasterIdLst>
  <p:notesMasterIdLst>
    <p:notesMasterId r:id="rId27"/>
  </p:notesMasterIdLst>
  <p:handoutMasterIdLst>
    <p:handoutMasterId r:id="rId28"/>
  </p:handoutMasterIdLst>
  <p:sldIdLst>
    <p:sldId id="2449" r:id="rId14"/>
    <p:sldId id="2444" r:id="rId15"/>
    <p:sldId id="2442" r:id="rId16"/>
    <p:sldId id="2446" r:id="rId17"/>
    <p:sldId id="2447" r:id="rId18"/>
    <p:sldId id="2448" r:id="rId19"/>
    <p:sldId id="2399" r:id="rId20"/>
    <p:sldId id="2441" r:id="rId21"/>
    <p:sldId id="2450" r:id="rId22"/>
    <p:sldId id="2445" r:id="rId23"/>
    <p:sldId id="2439" r:id="rId24"/>
    <p:sldId id="2440" r:id="rId25"/>
    <p:sldId id="2434" r:id="rId26"/>
  </p:sldIdLst>
  <p:sldSz cx="12192000" cy="6858000"/>
  <p:notesSz cx="6858000" cy="9144000"/>
  <p:custDataLst>
    <p:custData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2A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AD9979-2D8C-4431-A217-427D5ECE72A3}" v="4" dt="2020-08-09T21:03:07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64"/>
      </p:cViewPr>
      <p:guideLst/>
    </p:cSldViewPr>
  </p:slideViewPr>
  <p:outlineViewPr>
    <p:cViewPr>
      <p:scale>
        <a:sx n="33" d="100"/>
        <a:sy n="33" d="100"/>
      </p:scale>
      <p:origin x="0" y="-756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2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alasomayajula, Frances A." userId="a76e27dc-6905-47c9-a384-4ddc08581675" providerId="ADAL" clId="{E1AD9979-2D8C-4431-A217-427D5ECE72A3}"/>
    <pc:docChg chg="undo custSel modSld">
      <pc:chgData name="Ayalasomayajula, Frances A." userId="a76e27dc-6905-47c9-a384-4ddc08581675" providerId="ADAL" clId="{E1AD9979-2D8C-4431-A217-427D5ECE72A3}" dt="2020-08-09T21:09:46.078" v="85" actId="1076"/>
      <pc:docMkLst>
        <pc:docMk/>
      </pc:docMkLst>
      <pc:sldChg chg="addSp delSp modSp">
        <pc:chgData name="Ayalasomayajula, Frances A." userId="a76e27dc-6905-47c9-a384-4ddc08581675" providerId="ADAL" clId="{E1AD9979-2D8C-4431-A217-427D5ECE72A3}" dt="2020-08-09T21:09:46.078" v="85" actId="1076"/>
        <pc:sldMkLst>
          <pc:docMk/>
          <pc:sldMk cId="717886926" sldId="2434"/>
        </pc:sldMkLst>
        <pc:spChg chg="mod">
          <ac:chgData name="Ayalasomayajula, Frances A." userId="a76e27dc-6905-47c9-a384-4ddc08581675" providerId="ADAL" clId="{E1AD9979-2D8C-4431-A217-427D5ECE72A3}" dt="2020-08-09T21:09:46.078" v="85" actId="1076"/>
          <ac:spMkLst>
            <pc:docMk/>
            <pc:sldMk cId="717886926" sldId="2434"/>
            <ac:spMk id="5" creationId="{00000000-0000-0000-0000-000000000000}"/>
          </ac:spMkLst>
        </pc:spChg>
        <pc:spChg chg="mod">
          <ac:chgData name="Ayalasomayajula, Frances A." userId="a76e27dc-6905-47c9-a384-4ddc08581675" providerId="ADAL" clId="{E1AD9979-2D8C-4431-A217-427D5ECE72A3}" dt="2020-08-09T21:08:57.541" v="82" actId="20577"/>
          <ac:spMkLst>
            <pc:docMk/>
            <pc:sldMk cId="717886926" sldId="2434"/>
            <ac:spMk id="6" creationId="{639FD7A2-A160-4CBB-A334-0EE14B13CBE4}"/>
          </ac:spMkLst>
        </pc:spChg>
        <pc:spChg chg="add mod">
          <ac:chgData name="Ayalasomayajula, Frances A." userId="a76e27dc-6905-47c9-a384-4ddc08581675" providerId="ADAL" clId="{E1AD9979-2D8C-4431-A217-427D5ECE72A3}" dt="2020-08-09T21:05:19.070" v="49" actId="1076"/>
          <ac:spMkLst>
            <pc:docMk/>
            <pc:sldMk cId="717886926" sldId="2434"/>
            <ac:spMk id="7" creationId="{131817DE-A447-4464-9E89-D385EF84194B}"/>
          </ac:spMkLst>
        </pc:spChg>
        <pc:spChg chg="add mod">
          <ac:chgData name="Ayalasomayajula, Frances A." userId="a76e27dc-6905-47c9-a384-4ddc08581675" providerId="ADAL" clId="{E1AD9979-2D8C-4431-A217-427D5ECE72A3}" dt="2020-08-09T21:05:24.374" v="50" actId="1076"/>
          <ac:spMkLst>
            <pc:docMk/>
            <pc:sldMk cId="717886926" sldId="2434"/>
            <ac:spMk id="8" creationId="{36D05185-0EA1-4925-A54E-64734634CFEC}"/>
          </ac:spMkLst>
        </pc:spChg>
        <pc:picChg chg="add mod ord">
          <ac:chgData name="Ayalasomayajula, Frances A." userId="a76e27dc-6905-47c9-a384-4ddc08581675" providerId="ADAL" clId="{E1AD9979-2D8C-4431-A217-427D5ECE72A3}" dt="2020-08-09T21:04:56.694" v="46" actId="1076"/>
          <ac:picMkLst>
            <pc:docMk/>
            <pc:sldMk cId="717886926" sldId="2434"/>
            <ac:picMk id="9" creationId="{BE8BC280-7A62-4DF5-96BC-CEED825504FA}"/>
          </ac:picMkLst>
        </pc:picChg>
        <pc:picChg chg="add del">
          <ac:chgData name="Ayalasomayajula, Frances A." userId="a76e27dc-6905-47c9-a384-4ddc08581675" providerId="ADAL" clId="{E1AD9979-2D8C-4431-A217-427D5ECE72A3}" dt="2020-08-09T21:03:37.259" v="33" actId="478"/>
          <ac:picMkLst>
            <pc:docMk/>
            <pc:sldMk cId="717886926" sldId="2434"/>
            <ac:picMk id="10" creationId="{9AFB0F8C-53B1-4851-A3B5-C8A8BB000CCC}"/>
          </ac:picMkLst>
        </pc:picChg>
        <pc:picChg chg="add mod ord">
          <ac:chgData name="Ayalasomayajula, Frances A." userId="a76e27dc-6905-47c9-a384-4ddc08581675" providerId="ADAL" clId="{E1AD9979-2D8C-4431-A217-427D5ECE72A3}" dt="2020-08-09T21:07:49.685" v="70" actId="1035"/>
          <ac:picMkLst>
            <pc:docMk/>
            <pc:sldMk cId="717886926" sldId="2434"/>
            <ac:picMk id="11" creationId="{4660642B-B39F-40F9-A402-ADF2CFEA9F11}"/>
          </ac:picMkLst>
        </pc:picChg>
      </pc:sldChg>
      <pc:sldChg chg="addSp delSp modSp">
        <pc:chgData name="Ayalasomayajula, Frances A." userId="a76e27dc-6905-47c9-a384-4ddc08581675" providerId="ADAL" clId="{E1AD9979-2D8C-4431-A217-427D5ECE72A3}" dt="2020-08-09T20:56:16.749" v="3"/>
        <pc:sldMkLst>
          <pc:docMk/>
          <pc:sldMk cId="121407905" sldId="2444"/>
        </pc:sldMkLst>
        <pc:picChg chg="add">
          <ac:chgData name="Ayalasomayajula, Frances A." userId="a76e27dc-6905-47c9-a384-4ddc08581675" providerId="ADAL" clId="{E1AD9979-2D8C-4431-A217-427D5ECE72A3}" dt="2020-08-09T20:56:16.749" v="3"/>
          <ac:picMkLst>
            <pc:docMk/>
            <pc:sldMk cId="121407905" sldId="2444"/>
            <ac:picMk id="26" creationId="{BE6B8B8D-BEA4-460D-8A4F-43C746DA8EE8}"/>
          </ac:picMkLst>
        </pc:picChg>
        <pc:picChg chg="mod">
          <ac:chgData name="Ayalasomayajula, Frances A." userId="a76e27dc-6905-47c9-a384-4ddc08581675" providerId="ADAL" clId="{E1AD9979-2D8C-4431-A217-427D5ECE72A3}" dt="2020-08-09T20:55:06.490" v="1" actId="1076"/>
          <ac:picMkLst>
            <pc:docMk/>
            <pc:sldMk cId="121407905" sldId="2444"/>
            <ac:picMk id="41" creationId="{E6BC2F57-745D-428E-AD2E-680E80C1EDA2}"/>
          </ac:picMkLst>
        </pc:picChg>
        <pc:picChg chg="del">
          <ac:chgData name="Ayalasomayajula, Frances A." userId="a76e27dc-6905-47c9-a384-4ddc08581675" providerId="ADAL" clId="{E1AD9979-2D8C-4431-A217-427D5ECE72A3}" dt="2020-08-09T20:56:15.838" v="2" actId="478"/>
          <ac:picMkLst>
            <pc:docMk/>
            <pc:sldMk cId="121407905" sldId="2444"/>
            <ac:picMk id="44" creationId="{A7BDB0D3-BDA4-49C7-98BB-F0F8063A78C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C9C49-BEE5-435D-BB70-D35C96EC0B4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68E7A-8D93-4A12-88AB-A681EB8F3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41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E407B3-75D2-4040-B9AF-F4547577D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581704" y="324233"/>
            <a:ext cx="4187371" cy="1154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10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AGING &amp; TECH FORUM: ADDRESSING THE SILVER TSUNAMI </a:t>
            </a:r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2C4BF51-F103-BB4C-82A3-C7636C643B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581704" y="324233"/>
            <a:ext cx="4187371" cy="1154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10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AGING &amp; TECH FORUM: ADDRESSING THE SILVER TSUNAMI </a:t>
            </a:r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8613567" y="5966387"/>
            <a:ext cx="1989289" cy="199212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566688" y="-1514224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2405E47-CBB6-F241-93BD-D007DDA97D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E317E60-2F1B-1449-9E9F-D294FD48D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C32D32-93FB-254D-A4B4-CCBE9774E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B3C2F39-DDC2-DF48-BED4-8C05FFE6D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57130" y="468720"/>
            <a:ext cx="6035040" cy="603504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7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7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52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9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9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84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75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18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5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2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866575" y="82731"/>
            <a:ext cx="6675120" cy="667512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00FABB-9451-EB4B-91D3-6C411B253FF0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411685" y="6342862"/>
            <a:ext cx="1263921" cy="321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E0D22-2493-E340-B5DB-BBD25A20878A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112" y="6428598"/>
            <a:ext cx="994945" cy="1741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833431" y="497755"/>
            <a:ext cx="6864946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latin typeface="Prometo Medium" panose="020B0604020202020204" charset="0"/>
              </a:rPr>
              <a:t>PCHAlliance Innovation Exchange: </a:t>
            </a:r>
            <a:r>
              <a:rPr lang="en-US" sz="1000" b="0" i="0" kern="1200" spc="0" baseline="0" dirty="0">
                <a:solidFill>
                  <a:srgbClr val="1E22AA"/>
                </a:solidFill>
                <a:effectLst/>
                <a:latin typeface="Prometo Medium" panose="020B0604030203060203" pitchFamily="34" charset="77"/>
                <a:ea typeface="+mj-ea"/>
                <a:cs typeface="+mj-cs"/>
              </a:rPr>
              <a:t>Connected Home Healthcare for the Aging: Delivery and Access Opportunities</a:t>
            </a:r>
          </a:p>
          <a:p>
            <a:endParaRPr lang="en-US" sz="1000" b="0" i="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473440" y="6350225"/>
            <a:ext cx="1780131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50" b="1" dirty="0">
                <a:solidFill>
                  <a:srgbClr val="00B0F0"/>
                </a:solidFill>
                <a:latin typeface="Prometo Medium" panose="020B0604020202020204" charset="0"/>
              </a:rPr>
              <a:t>#HealthyAging</a:t>
            </a: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89" r:id="rId17"/>
    <p:sldLayoutId id="2147483694" r:id="rId18"/>
    <p:sldLayoutId id="2147483690" r:id="rId19"/>
    <p:sldLayoutId id="2147483695" r:id="rId20"/>
    <p:sldLayoutId id="2147483691" r:id="rId21"/>
    <p:sldLayoutId id="2147483692" r:id="rId22"/>
    <p:sldLayoutId id="2147483671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738" r:id="rId29"/>
    <p:sldLayoutId id="2147483688" r:id="rId30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E3599-E538-4DF6-8F5D-D69EEA84FE0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2.xml"/><Relationship Id="rId1" Type="http://schemas.openxmlformats.org/officeDocument/2006/relationships/customXml" Target="../../customXml/item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healthdirectory.com/" TargetMode="External"/><Relationship Id="rId3" Type="http://schemas.openxmlformats.org/officeDocument/2006/relationships/hyperlink" Target="https://www.himss.org/news/coronavirus" TargetMode="External"/><Relationship Id="rId7" Type="http://schemas.openxmlformats.org/officeDocument/2006/relationships/hyperlink" Target="https://www.himsslearn.org/" TargetMode="External"/><Relationship Id="rId2" Type="http://schemas.openxmlformats.org/officeDocument/2006/relationships/hyperlink" Target="http://www.pchalliance.org/covid-19-resources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pchalliance.org/" TargetMode="External"/><Relationship Id="rId5" Type="http://schemas.openxmlformats.org/officeDocument/2006/relationships/hyperlink" Target="https://www.himssanalytics.org/dhi" TargetMode="External"/><Relationship Id="rId4" Type="http://schemas.openxmlformats.org/officeDocument/2006/relationships/hyperlink" Target="https://www.himss.org/events/himss-digita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8.xml"/><Relationship Id="rId5" Type="http://schemas.openxmlformats.org/officeDocument/2006/relationships/hyperlink" Target="https://www.himsslearn.org/connected-home-healthcare-aging-delivery-and-access-opportunities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customXml" Target="../../customXml/item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toser@pchalliance.org" TargetMode="External"/><Relationship Id="rId2" Type="http://schemas.openxmlformats.org/officeDocument/2006/relationships/hyperlink" Target="mailto:nancymgreen@outlook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himss.org/event-accelerate-healt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F2E6-64A8-0F46-AF27-0A96D82A033B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3" b="0" i="0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810883" y="4406753"/>
            <a:ext cx="10948726" cy="1496922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5C1E9"/>
              </a:solidFill>
              <a:effectLst/>
              <a:uLnTx/>
              <a:uFillTx/>
              <a:latin typeface="Prometo Medium" panose="020B0604020202020204" charset="0"/>
              <a:ea typeface="+mj-ea"/>
              <a:cs typeface="+mj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668658" y="954325"/>
            <a:ext cx="5427342" cy="3588860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PCHAlliance Innovation Exchange: </a:t>
            </a:r>
          </a:p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Connected Home Healthcare for the Aging: Delivery and Access Opportunities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C2810-C611-D641-B9AB-DA10D754CC11}"/>
              </a:ext>
            </a:extLst>
          </p:cNvPr>
          <p:cNvSpPr txBox="1"/>
          <p:nvPr/>
        </p:nvSpPr>
        <p:spPr>
          <a:xfrm>
            <a:off x="607526" y="4679617"/>
            <a:ext cx="52851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HIMSS and PCHAlliance EVENT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284512"/>
            <a:ext cx="1832043" cy="41637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790E4-0724-4F23-9A0C-A7F67A30D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83" r="15663" b="-977"/>
          <a:stretch/>
        </p:blipFill>
        <p:spPr>
          <a:xfrm>
            <a:off x="6238225" y="0"/>
            <a:ext cx="5953776" cy="5564464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94935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792480" y="1032066"/>
            <a:ext cx="104589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666666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666666"/>
                </a:solidFill>
                <a:ea typeface="Times New Roman" panose="02020603050405020304" pitchFamily="18" charset="0"/>
              </a:rPr>
              <a:t>PCHAlliance Aging &amp; Technology Task Force participants: </a:t>
            </a:r>
          </a:p>
          <a:p>
            <a:endParaRPr lang="en-US" sz="2000" b="1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AJ Assaadi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Sr. Director of Development,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United Spinal Association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Fran Ayalasomayajula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Head of Population Health, Worldwide Healthcare, Strategy and Solutions,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HP Inc.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David Box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Global Managing Director,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Star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Nancy Green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President,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SAA Group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Rob Grenfell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Director, Health and Biosecurity,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CSIRO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Jennifer Kent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Senior Director,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Parks Associates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Mike Mazzola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President,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Lamprey Networks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Rob McCray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HIMSS and PCHA Board Member, President,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Wireless Life Sciences Alliance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Vicki Nolen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System Director, Clinical Excellence and Virtual Care,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CHRISTUS Health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John Sharp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Director, Thought Advisory,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HIMSS-PCHAlliance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Alexia Sibony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Vice President Product,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Orbita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Jody Toser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Director of Membership,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HIMSS-PCHAlliance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Monica Volante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Director, Federal Government Affairs,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Philips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Charlotte Yeh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Chief Medical Officer,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AARP Services, Inc.</a:t>
            </a:r>
          </a:p>
        </p:txBody>
      </p:sp>
    </p:spTree>
    <p:extLst>
      <p:ext uri="{BB962C8B-B14F-4D97-AF65-F5344CB8AC3E}">
        <p14:creationId xmlns:p14="http://schemas.microsoft.com/office/powerpoint/2010/main" val="399446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247" y="413413"/>
            <a:ext cx="4187371" cy="178344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7864" y="1517515"/>
            <a:ext cx="1059129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Prometo Medium" panose="020B0604020202020204"/>
              </a:rPr>
              <a:t>HIMSS and PCHAlliance COVID-19 initiatives and pages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Prometo Medium" panose="020B0604020202020204"/>
              </a:rPr>
              <a:t>Industry Call to Action sources, Resources for Individuals, Providers and Vendors – updated continuously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Prometo Medium" panose="020B0604020202020204"/>
                <a:hlinkClick r:id="rId2"/>
              </a:rPr>
              <a:t>http://www.pchalliance.org/covid-19-resources</a:t>
            </a:r>
            <a:endParaRPr lang="en-US" sz="1600" b="1" dirty="0">
              <a:solidFill>
                <a:schemeClr val="bg1"/>
              </a:solidFill>
              <a:latin typeface="Prometo Medium" panose="020B0604020202020204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Prometo Medium" panose="020B0604020202020204"/>
                <a:hlinkClick r:id="rId3"/>
              </a:rPr>
              <a:t>https://www.himss.org/news/coronavirus</a:t>
            </a:r>
            <a:r>
              <a:rPr lang="en-US" sz="1600" dirty="0">
                <a:solidFill>
                  <a:schemeClr val="bg1"/>
                </a:solidFill>
                <a:latin typeface="Prometo Medium" panose="020B0604020202020204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rometo Medium" panose="020B0604020202020204"/>
              </a:rPr>
              <a:t>HIMSS20 Digital: Education, innovation and collaboration of the HIMSS Global Health Conference &amp; Exhibition </a:t>
            </a:r>
            <a:r>
              <a:rPr lang="en-US" sz="1600" dirty="0">
                <a:latin typeface="Prometo Medium" panose="020B0604020202020204"/>
                <a:hlinkClick r:id="rId4"/>
              </a:rPr>
              <a:t>https://www.himss.org/events/himss-digital</a:t>
            </a:r>
            <a:endParaRPr lang="en-US" sz="1600" b="1" dirty="0">
              <a:solidFill>
                <a:schemeClr val="bg1"/>
              </a:solidFill>
              <a:latin typeface="Prometo Medium" panose="020B0604020202020204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Prometo Medium" panose="020B0604020202020204"/>
              </a:rPr>
              <a:t>HIMSS Analytics Digital Health Indicator </a:t>
            </a:r>
            <a:r>
              <a:rPr lang="en-US" sz="1600" dirty="0">
                <a:latin typeface="Prometo Medium" panose="020B0604020202020204"/>
                <a:hlinkClick r:id="rId5"/>
              </a:rPr>
              <a:t>https://www.himssanalytics.org/dhi</a:t>
            </a:r>
            <a:endParaRPr lang="en-US" sz="1600" b="1" dirty="0">
              <a:solidFill>
                <a:schemeClr val="bg1"/>
              </a:solidFill>
              <a:latin typeface="Prometo Medium" panose="020B0604020202020204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Prometo Medium" panose="020B0604020202020204"/>
              </a:rPr>
              <a:t>2. Personal Connected Health Alliance (PCHAlliance), a HIMSS Innovation Company </a:t>
            </a:r>
            <a:r>
              <a:rPr lang="en-US" sz="1600" b="1" dirty="0">
                <a:solidFill>
                  <a:schemeClr val="bg1"/>
                </a:solidFill>
                <a:latin typeface="Prometo Medium" panose="020B0604020202020204"/>
                <a:hlinkClick r:id="rId6"/>
              </a:rPr>
              <a:t>www.pchalliance.org</a:t>
            </a:r>
            <a:r>
              <a:rPr lang="en-US" sz="1600" b="1" dirty="0">
                <a:solidFill>
                  <a:schemeClr val="bg1"/>
                </a:solidFill>
                <a:latin typeface="Prometo Medium" panose="020B0604020202020204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Prometo Medium" panose="020B0604020202020204"/>
              </a:rPr>
              <a:t>Member Engagement and Thought Leadership on Connected Health: Aging &amp; Technology, US Policy including CARES and telehealth, Regulatory including FDA Pre-Cert, European Initiatives like mHealth Hub, Connected Device Interoperability Standards including Continua and IHE</a:t>
            </a:r>
          </a:p>
          <a:p>
            <a:pPr fontAlgn="base"/>
            <a:r>
              <a:rPr lang="en-US" sz="1600" b="1" dirty="0">
                <a:solidFill>
                  <a:schemeClr val="bg1"/>
                </a:solidFill>
                <a:latin typeface="Prometo Medium" panose="020B0604020202020204"/>
                <a:cs typeface="Arial" panose="020B0604020202020204" pitchFamily="34" charset="0"/>
              </a:rPr>
              <a:t>3. HIMSS Learning Center –  HIMSS20 and ongoing programming (</a:t>
            </a:r>
            <a:r>
              <a:rPr lang="en-US" sz="1600" dirty="0">
                <a:latin typeface="Prometo Medium" panose="020B0604020202020204"/>
                <a:hlinkClick r:id="rId7"/>
              </a:rPr>
              <a:t>https://www.himsslearn.org/</a:t>
            </a:r>
            <a:r>
              <a:rPr lang="en-US" sz="1600" dirty="0">
                <a:latin typeface="Prometo Medium" panose="020B0604020202020204"/>
                <a:hlinkClick r:id="rId8"/>
              </a:rPr>
              <a:t>/</a:t>
            </a:r>
            <a:r>
              <a:rPr lang="en-US" sz="1600" dirty="0">
                <a:solidFill>
                  <a:schemeClr val="bg1"/>
                </a:solidFill>
                <a:latin typeface="Prometo Medium" panose="020B0604020202020204"/>
              </a:rPr>
              <a:t>)</a:t>
            </a:r>
            <a:endParaRPr lang="en-US" sz="1600" b="1" dirty="0">
              <a:solidFill>
                <a:schemeClr val="bg1"/>
              </a:solidFill>
              <a:latin typeface="Prometo Medium" panose="020B0604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681790" y="1102014"/>
            <a:ext cx="113995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666666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666666"/>
                </a:solidFill>
                <a:ea typeface="Times New Roman" panose="02020603050405020304" pitchFamily="18" charset="0"/>
              </a:rPr>
              <a:t>Speaker Contact Information: </a:t>
            </a:r>
          </a:p>
          <a:p>
            <a:endParaRPr lang="en-US" sz="2000" b="1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666666"/>
                </a:solidFill>
                <a:ea typeface="Calibri" panose="020F0502020204030204" pitchFamily="34" charset="0"/>
              </a:rPr>
              <a:t>Fran Ayalasomayajula </a:t>
            </a:r>
          </a:p>
          <a:p>
            <a:r>
              <a:rPr lang="en-US" sz="1200" dirty="0">
                <a:solidFill>
                  <a:srgbClr val="666666"/>
                </a:solidFill>
                <a:ea typeface="Calibri" panose="020F0502020204030204" pitchFamily="34" charset="0"/>
              </a:rPr>
              <a:t>Head of Population Health, HP</a:t>
            </a:r>
          </a:p>
          <a:p>
            <a:r>
              <a:rPr lang="en-US" sz="1200" dirty="0">
                <a:solidFill>
                  <a:srgbClr val="666666"/>
                </a:solidFill>
                <a:ea typeface="Calibri" panose="020F0502020204030204" pitchFamily="34" charset="0"/>
              </a:rPr>
              <a:t>frances.a.walls@hp.com</a:t>
            </a:r>
          </a:p>
          <a:p>
            <a:endParaRPr lang="en-US" sz="1200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666666"/>
                </a:solidFill>
                <a:ea typeface="Calibri" panose="020F0502020204030204" pitchFamily="34" charset="0"/>
              </a:rPr>
              <a:t>Clint Cetti</a:t>
            </a:r>
          </a:p>
          <a:p>
            <a:r>
              <a:rPr lang="en-US" sz="1200" dirty="0">
                <a:solidFill>
                  <a:srgbClr val="7F7F7F"/>
                </a:solidFill>
                <a:ea typeface="Cambria" panose="02040503050406030204" pitchFamily="18" charset="0"/>
              </a:rPr>
              <a:t>Director of Innovation and Strategy, AT&amp;T</a:t>
            </a:r>
            <a:br>
              <a:rPr lang="en-US" sz="1200" dirty="0">
                <a:solidFill>
                  <a:srgbClr val="7F7F7F"/>
                </a:solidFill>
                <a:ea typeface="Cambria" panose="02040503050406030204" pitchFamily="18" charset="0"/>
              </a:rPr>
            </a:br>
            <a:r>
              <a:rPr lang="en-US" sz="1200" dirty="0">
                <a:solidFill>
                  <a:srgbClr val="7F7F7F"/>
                </a:solidFill>
                <a:ea typeface="Cambria" panose="02040503050406030204" pitchFamily="18" charset="0"/>
              </a:rPr>
              <a:t>cc1245@att.com</a:t>
            </a:r>
            <a:endParaRPr lang="en-US" sz="1200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1200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666666"/>
                </a:solidFill>
                <a:ea typeface="Calibri" panose="020F0502020204030204" pitchFamily="34" charset="0"/>
              </a:rPr>
              <a:t>Sarah Jones</a:t>
            </a:r>
          </a:p>
          <a:p>
            <a:r>
              <a:rPr lang="en-US" sz="1200" dirty="0">
                <a:solidFill>
                  <a:srgbClr val="666666"/>
                </a:solidFill>
                <a:ea typeface="Cambria" panose="02040503050406030204" pitchFamily="18" charset="0"/>
              </a:rPr>
              <a:t>VP </a:t>
            </a:r>
            <a:r>
              <a:rPr lang="en-US" sz="1200" dirty="0">
                <a:solidFill>
                  <a:srgbClr val="7F7F7F"/>
                </a:solidFill>
                <a:ea typeface="Cambria" panose="02040503050406030204" pitchFamily="18" charset="0"/>
              </a:rPr>
              <a:t>Commercial Product, Best Buy Health, GreatCall</a:t>
            </a:r>
          </a:p>
          <a:p>
            <a:r>
              <a:rPr lang="en-US" sz="1200" dirty="0">
                <a:solidFill>
                  <a:srgbClr val="7F7F7F"/>
                </a:solidFill>
                <a:ea typeface="Cambria" panose="02040503050406030204" pitchFamily="18" charset="0"/>
              </a:rPr>
              <a:t>Sarah.jones@greatcall.com</a:t>
            </a:r>
            <a:br>
              <a:rPr lang="en-US" sz="1200" dirty="0">
                <a:solidFill>
                  <a:srgbClr val="7F7F7F"/>
                </a:solidFill>
                <a:ea typeface="Cambria" panose="02040503050406030204" pitchFamily="18" charset="0"/>
              </a:rPr>
            </a:br>
            <a:endParaRPr lang="en-US" sz="1200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666666"/>
                </a:solidFill>
                <a:ea typeface="Calibri" panose="020F0502020204030204" pitchFamily="34" charset="0"/>
              </a:rPr>
              <a:t>Ragini Kaligithi</a:t>
            </a:r>
          </a:p>
          <a:p>
            <a:r>
              <a:rPr lang="en-US" sz="1200" dirty="0">
                <a:solidFill>
                  <a:srgbClr val="666666"/>
                </a:solidFill>
                <a:ea typeface="Calibri" panose="020F0502020204030204" pitchFamily="34" charset="0"/>
              </a:rPr>
              <a:t>Special Projects Director, Charter Health Care</a:t>
            </a:r>
          </a:p>
          <a:p>
            <a:r>
              <a:rPr lang="en-US" sz="1200" dirty="0">
                <a:solidFill>
                  <a:srgbClr val="666666"/>
                </a:solidFill>
                <a:ea typeface="Calibri" panose="020F0502020204030204" pitchFamily="34" charset="0"/>
              </a:rPr>
              <a:t>raginikaligithi@charterhcg.com</a:t>
            </a:r>
          </a:p>
          <a:p>
            <a:endParaRPr lang="en-US" sz="1200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666666"/>
                </a:solidFill>
                <a:ea typeface="Calibri" panose="020F0502020204030204" pitchFamily="34" charset="0"/>
              </a:rPr>
              <a:t>Jennifer Kent</a:t>
            </a:r>
          </a:p>
          <a:p>
            <a:r>
              <a:rPr lang="en-US" sz="1200" dirty="0">
                <a:solidFill>
                  <a:srgbClr val="666666"/>
                </a:solidFill>
                <a:ea typeface="Calibri" panose="020F0502020204030204" pitchFamily="34" charset="0"/>
              </a:rPr>
              <a:t>Senior Director, Pandemic Researcher, Parks Associates</a:t>
            </a:r>
          </a:p>
          <a:p>
            <a:r>
              <a:rPr lang="en-US" sz="1200" dirty="0">
                <a:solidFill>
                  <a:srgbClr val="666666"/>
                </a:solidFill>
                <a:ea typeface="Calibri" panose="020F0502020204030204" pitchFamily="34" charset="0"/>
              </a:rPr>
              <a:t>Jennifer.kent@parksassociates.com</a:t>
            </a:r>
          </a:p>
          <a:p>
            <a:endParaRPr lang="en-US" dirty="0"/>
          </a:p>
          <a:p>
            <a:endParaRPr lang="en-US" sz="2000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1600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8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BE8BC280-7A62-4DF5-96BC-CEED825504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5577409" y="4246353"/>
            <a:ext cx="1569045" cy="156976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660642B-B39F-40F9-A402-ADF2CFEA9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29" y="4311055"/>
            <a:ext cx="1341782" cy="1492175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Thank You!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788650" y="1392281"/>
            <a:ext cx="4187371" cy="178344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4542" y="918926"/>
            <a:ext cx="6255975" cy="380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Prometo Medium" panose="020B0604020202020204" charset="0"/>
              </a:rPr>
              <a:t>Recording will be sent to all registered participants</a:t>
            </a:r>
          </a:p>
          <a:p>
            <a:pPr algn="ctr">
              <a:lnSpc>
                <a:spcPct val="150000"/>
              </a:lnSpc>
            </a:pPr>
            <a:endParaRPr lang="en-US" sz="1200" b="1" dirty="0">
              <a:solidFill>
                <a:schemeClr val="accent2"/>
              </a:solidFill>
              <a:latin typeface="Prometo Medium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Prometo Medium" panose="020B0604020202020204" charset="0"/>
              </a:rPr>
              <a:t>Webinar webpage: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hlinkClick r:id="rId5"/>
              </a:rPr>
              <a:t>https://www.himsslearn.org/connected-home-healthcare-aging-delivery-and-access-opportunities</a:t>
            </a:r>
            <a:endParaRPr lang="en-US" b="1" dirty="0">
              <a:solidFill>
                <a:schemeClr val="accent2"/>
              </a:solidFill>
              <a:latin typeface="Prometo Medium" panose="020B0604020202020204" charset="0"/>
            </a:endParaRP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chemeClr val="accent2"/>
              </a:solidFill>
              <a:latin typeface="Prometo Medium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FD7A2-A160-4CBB-A334-0EE14B13CBE4}"/>
              </a:ext>
            </a:extLst>
          </p:cNvPr>
          <p:cNvSpPr txBox="1"/>
          <p:nvPr/>
        </p:nvSpPr>
        <p:spPr>
          <a:xfrm>
            <a:off x="7665316" y="4368775"/>
            <a:ext cx="4063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E22AA"/>
                </a:solidFill>
              </a:rPr>
              <a:t>Tune In…</a:t>
            </a:r>
          </a:p>
          <a:p>
            <a:r>
              <a:rPr lang="en-US" b="1" dirty="0"/>
              <a:t>Monday, Sept. 14</a:t>
            </a:r>
            <a:r>
              <a:rPr lang="en-US" b="1" baseline="30000" dirty="0"/>
              <a:t>th</a:t>
            </a:r>
            <a:r>
              <a:rPr lang="en-US" b="1" dirty="0"/>
              <a:t> at 1pm EST</a:t>
            </a:r>
          </a:p>
          <a:p>
            <a:r>
              <a:rPr lang="en-US" dirty="0"/>
              <a:t>Building Trust in Technology for Adoption of Remote Patient Monitoring to Serve the Elderly</a:t>
            </a:r>
          </a:p>
          <a:p>
            <a:r>
              <a:rPr lang="en-US" sz="1400" dirty="0">
                <a:solidFill>
                  <a:srgbClr val="1E22AA"/>
                </a:solidFill>
              </a:rPr>
              <a:t>More info at himsslearn.org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817DE-A447-4464-9E89-D385EF84194B}"/>
              </a:ext>
            </a:extLst>
          </p:cNvPr>
          <p:cNvSpPr txBox="1"/>
          <p:nvPr/>
        </p:nvSpPr>
        <p:spPr>
          <a:xfrm>
            <a:off x="4921048" y="5799936"/>
            <a:ext cx="296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Nancy M. Green </a:t>
            </a:r>
          </a:p>
          <a:p>
            <a:pPr algn="ctr"/>
            <a:r>
              <a:rPr lang="en-US" sz="12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Moderator &amp; Co-Chair </a:t>
            </a:r>
            <a:r>
              <a:rPr lang="en-US" sz="1200" b="1" dirty="0" err="1">
                <a:solidFill>
                  <a:schemeClr val="accent1"/>
                </a:solidFill>
                <a:latin typeface="Prometo Medium" panose="020B0704030203060203" pitchFamily="34" charset="0"/>
              </a:rPr>
              <a:t>PCHAlliance</a:t>
            </a:r>
            <a:r>
              <a:rPr lang="en-US" sz="12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 </a:t>
            </a:r>
          </a:p>
          <a:p>
            <a:pPr algn="ctr"/>
            <a:r>
              <a:rPr lang="en-US" sz="12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Aging &amp; Tech Task Force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05185-0EA1-4925-A54E-64734634CFEC}"/>
              </a:ext>
            </a:extLst>
          </p:cNvPr>
          <p:cNvSpPr txBox="1"/>
          <p:nvPr/>
        </p:nvSpPr>
        <p:spPr>
          <a:xfrm>
            <a:off x="4792897" y="6331512"/>
            <a:ext cx="3224386" cy="2927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President, The SAA Group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7178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6">
            <a:extLst>
              <a:ext uri="{FF2B5EF4-FFF2-40B4-BE49-F238E27FC236}">
                <a16:creationId xmlns:a16="http://schemas.microsoft.com/office/drawing/2014/main" id="{7EFB6B6B-CCA2-49FF-A846-4108581C7E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3397986" y="946635"/>
            <a:ext cx="2455641" cy="245676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0F46950C-63F4-ED42-815F-C8163A797A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320829" y="797601"/>
            <a:ext cx="2455641" cy="2456767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7628" y="3728546"/>
            <a:ext cx="2895313" cy="5133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/>
              <a:t>Senior Director, Pandemic Researcher</a:t>
            </a:r>
            <a:br>
              <a:rPr lang="en-US" sz="1200" i="1" dirty="0"/>
            </a:br>
            <a:r>
              <a:rPr lang="en-US" sz="1200" b="1" i="1" dirty="0"/>
              <a:t>Parks Associates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DAF99CA-48C9-2942-96FD-52DD3C8813F8}"/>
              </a:ext>
            </a:extLst>
          </p:cNvPr>
          <p:cNvSpPr txBox="1">
            <a:spLocks/>
          </p:cNvSpPr>
          <p:nvPr/>
        </p:nvSpPr>
        <p:spPr>
          <a:xfrm>
            <a:off x="8674062" y="377646"/>
            <a:ext cx="9833429" cy="1028700"/>
          </a:xfrm>
          <a:prstGeom prst="rect">
            <a:avLst/>
          </a:prstGeom>
        </p:spPr>
        <p:txBody>
          <a:bodyPr wrap="square" l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3200" dirty="0"/>
              <a:t>Panelists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18106" y="3386159"/>
            <a:ext cx="296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Ragini Kaligithi</a:t>
            </a:r>
            <a:endParaRPr lang="en-US" b="1" cap="all" dirty="0"/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04183B-7C98-4505-AAFE-3BE38700DBE3}"/>
              </a:ext>
            </a:extLst>
          </p:cNvPr>
          <p:cNvSpPr txBox="1"/>
          <p:nvPr/>
        </p:nvSpPr>
        <p:spPr>
          <a:xfrm>
            <a:off x="3169780" y="3317506"/>
            <a:ext cx="2968085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Sarah Jones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828B51-AA1F-47B1-8FE7-2015745F0745}"/>
              </a:ext>
            </a:extLst>
          </p:cNvPr>
          <p:cNvSpPr txBox="1"/>
          <p:nvPr/>
        </p:nvSpPr>
        <p:spPr>
          <a:xfrm>
            <a:off x="4514141" y="5016903"/>
            <a:ext cx="35783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Fran Ayalasomayajula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Moderator and </a:t>
            </a:r>
            <a:r>
              <a:rPr lang="en-US" sz="14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Co-Chair </a:t>
            </a:r>
            <a:r>
              <a:rPr lang="en-US" sz="1400" b="1" dirty="0" err="1">
                <a:solidFill>
                  <a:schemeClr val="accent1"/>
                </a:solidFill>
                <a:latin typeface="Prometo Medium" panose="020B0704030203060203" pitchFamily="34" charset="0"/>
              </a:rPr>
              <a:t>PCHAlliance</a:t>
            </a:r>
            <a:r>
              <a:rPr lang="en-US" sz="14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Aging &amp; Tech Task Force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94F055-986A-4556-A6E7-5159E05105E0}"/>
              </a:ext>
            </a:extLst>
          </p:cNvPr>
          <p:cNvSpPr txBox="1"/>
          <p:nvPr/>
        </p:nvSpPr>
        <p:spPr>
          <a:xfrm>
            <a:off x="9376767" y="3747638"/>
            <a:ext cx="2716274" cy="5133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/>
              <a:t>Special Products Director</a:t>
            </a:r>
            <a:br>
              <a:rPr lang="en-US" sz="1200" i="1" dirty="0"/>
            </a:br>
            <a:r>
              <a:rPr lang="en-US" sz="1200" b="1" i="1" dirty="0"/>
              <a:t>Charter Healthcare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335A5-BE62-481C-A96C-E3D1EA241678}"/>
              </a:ext>
            </a:extLst>
          </p:cNvPr>
          <p:cNvSpPr txBox="1"/>
          <p:nvPr/>
        </p:nvSpPr>
        <p:spPr>
          <a:xfrm>
            <a:off x="3456981" y="3711217"/>
            <a:ext cx="2464190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/>
              <a:t>VP Commercial Product, </a:t>
            </a:r>
          </a:p>
          <a:p>
            <a:pPr algn="ctr">
              <a:lnSpc>
                <a:spcPct val="120000"/>
              </a:lnSpc>
            </a:pPr>
            <a:r>
              <a:rPr lang="en-US" sz="1200" b="1" i="1" dirty="0"/>
              <a:t>Best Buy Health, Great Call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1061" y="3366107"/>
            <a:ext cx="3134005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Jennifer Kent</a:t>
            </a: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9" y="1131783"/>
            <a:ext cx="2032503" cy="2086472"/>
          </a:xfrm>
          <a:effectLst>
            <a:softEdge rad="63500"/>
          </a:effec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4DAF99CA-48C9-2942-96FD-52DD3C8813F8}"/>
              </a:ext>
            </a:extLst>
          </p:cNvPr>
          <p:cNvSpPr txBox="1">
            <a:spLocks/>
          </p:cNvSpPr>
          <p:nvPr/>
        </p:nvSpPr>
        <p:spPr>
          <a:xfrm>
            <a:off x="2326747" y="5588642"/>
            <a:ext cx="9833429" cy="1028700"/>
          </a:xfrm>
          <a:prstGeom prst="rect">
            <a:avLst/>
          </a:prstGeom>
        </p:spPr>
        <p:txBody>
          <a:bodyPr wrap="square" l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endParaRPr lang="en-US" sz="28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8C4F2F-8303-4D9B-9899-32C151D27E9B}"/>
              </a:ext>
            </a:extLst>
          </p:cNvPr>
          <p:cNvSpPr txBox="1"/>
          <p:nvPr/>
        </p:nvSpPr>
        <p:spPr>
          <a:xfrm>
            <a:off x="4717474" y="5921067"/>
            <a:ext cx="312491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Head of Population Health, Worldwide Healthcare, Strategy and Solutions</a:t>
            </a:r>
          </a:p>
          <a:p>
            <a:pPr algn="ctr">
              <a:lnSpc>
                <a:spcPct val="120000"/>
              </a:lnSpc>
            </a:pPr>
            <a:r>
              <a:rPr lang="en-US" sz="1200" b="1" i="1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HP Inc.</a:t>
            </a:r>
          </a:p>
          <a:p>
            <a:pPr algn="ctr">
              <a:lnSpc>
                <a:spcPct val="120000"/>
              </a:lnSpc>
            </a:pPr>
            <a:endParaRPr lang="en-US" sz="1200" i="1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1200" i="1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04183B-7C98-4505-AAFE-3BE38700DBE3}"/>
              </a:ext>
            </a:extLst>
          </p:cNvPr>
          <p:cNvSpPr txBox="1"/>
          <p:nvPr/>
        </p:nvSpPr>
        <p:spPr>
          <a:xfrm>
            <a:off x="258080" y="3300846"/>
            <a:ext cx="2968085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Clint Cetti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D335A5-BE62-481C-A96C-E3D1EA241678}"/>
              </a:ext>
            </a:extLst>
          </p:cNvPr>
          <p:cNvSpPr txBox="1"/>
          <p:nvPr/>
        </p:nvSpPr>
        <p:spPr>
          <a:xfrm>
            <a:off x="382139" y="3722309"/>
            <a:ext cx="2464190" cy="5133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/>
              <a:t>Director of Innovation &amp; Strategy</a:t>
            </a:r>
            <a:br>
              <a:rPr lang="en-US" sz="1200" i="1" dirty="0"/>
            </a:br>
            <a:r>
              <a:rPr lang="en-US" sz="1200" b="1" i="1" dirty="0"/>
              <a:t>AT&amp;T Business</a:t>
            </a:r>
          </a:p>
        </p:txBody>
      </p:sp>
      <p:pic>
        <p:nvPicPr>
          <p:cNvPr id="32" name="Picture Placeholder 17">
            <a:extLst>
              <a:ext uri="{FF2B5EF4-FFF2-40B4-BE49-F238E27FC236}">
                <a16:creationId xmlns:a16="http://schemas.microsoft.com/office/drawing/2014/main" id="{97152635-D733-4B58-BBBA-135B4386B3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0" t="1846" r="15576" b="26848"/>
          <a:stretch/>
        </p:blipFill>
        <p:spPr>
          <a:xfrm>
            <a:off x="3653459" y="1257876"/>
            <a:ext cx="2032503" cy="208647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</p:pic>
      <p:pic>
        <p:nvPicPr>
          <p:cNvPr id="35" name="Picture Placeholder 6">
            <a:extLst>
              <a:ext uri="{FF2B5EF4-FFF2-40B4-BE49-F238E27FC236}">
                <a16:creationId xmlns:a16="http://schemas.microsoft.com/office/drawing/2014/main" id="{F37ADF27-A52A-4EDB-B665-6CC832EBB7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9349293" y="979498"/>
            <a:ext cx="2455641" cy="245676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" name="Picture Placeholder 6">
            <a:extLst>
              <a:ext uri="{FF2B5EF4-FFF2-40B4-BE49-F238E27FC236}">
                <a16:creationId xmlns:a16="http://schemas.microsoft.com/office/drawing/2014/main" id="{501566C7-4AB4-4242-8FEE-511FEFCB6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6362024" y="943309"/>
            <a:ext cx="2455641" cy="245676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" name="Picture Placeholder 17">
            <a:extLst>
              <a:ext uri="{FF2B5EF4-FFF2-40B4-BE49-F238E27FC236}">
                <a16:creationId xmlns:a16="http://schemas.microsoft.com/office/drawing/2014/main" id="{CEC1E82D-26FC-408F-BE68-1A4994726E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1850" r="5224" b="27640"/>
          <a:stretch/>
        </p:blipFill>
        <p:spPr>
          <a:xfrm>
            <a:off x="6670652" y="1245513"/>
            <a:ext cx="2028053" cy="210253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</p:pic>
      <p:pic>
        <p:nvPicPr>
          <p:cNvPr id="41" name="Picture Placeholder 17">
            <a:extLst>
              <a:ext uri="{FF2B5EF4-FFF2-40B4-BE49-F238E27FC236}">
                <a16:creationId xmlns:a16="http://schemas.microsoft.com/office/drawing/2014/main" id="{E6BC2F57-745D-428E-AD2E-680E80C1ED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31462" r="17946" b="20203"/>
          <a:stretch/>
        </p:blipFill>
        <p:spPr>
          <a:xfrm>
            <a:off x="9618467" y="1247827"/>
            <a:ext cx="2028053" cy="21202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</p:pic>
      <p:pic>
        <p:nvPicPr>
          <p:cNvPr id="42" name="Picture Placeholder 6">
            <a:extLst>
              <a:ext uri="{FF2B5EF4-FFF2-40B4-BE49-F238E27FC236}">
                <a16:creationId xmlns:a16="http://schemas.microsoft.com/office/drawing/2014/main" id="{2BE3E516-3C52-45FA-9FE4-BB1532327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2109916" y="4296793"/>
            <a:ext cx="2455641" cy="245676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" name="Picture Placeholder 17">
            <a:extLst>
              <a:ext uri="{FF2B5EF4-FFF2-40B4-BE49-F238E27FC236}">
                <a16:creationId xmlns:a16="http://schemas.microsoft.com/office/drawing/2014/main" id="{BE6B8B8D-BEA4-460D-8A4F-43C746DA8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2860" r="3439" b="16654"/>
          <a:stretch/>
        </p:blipFill>
        <p:spPr>
          <a:xfrm>
            <a:off x="2352377" y="4535153"/>
            <a:ext cx="2128785" cy="213428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2140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678176" y="1904085"/>
            <a:ext cx="10501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ea typeface="Calibri" panose="020F0502020204030204" pitchFamily="34" charset="0"/>
              </a:rPr>
              <a:t> </a:t>
            </a: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AA60D2-2F0C-4731-9C53-648C13A65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062446"/>
            <a:ext cx="8678135" cy="48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678176" y="1904085"/>
            <a:ext cx="10501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ea typeface="Calibri" panose="020F0502020204030204" pitchFamily="34" charset="0"/>
              </a:rPr>
              <a:t> </a:t>
            </a: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D2CA3-368B-4F1B-9DDE-07F3B0E1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8" y="1058092"/>
            <a:ext cx="8468604" cy="47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8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678176" y="1904085"/>
            <a:ext cx="10501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ea typeface="Calibri" panose="020F0502020204030204" pitchFamily="34" charset="0"/>
              </a:rPr>
              <a:t> </a:t>
            </a: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140F2-8176-43AD-993D-9057381D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8" y="973183"/>
            <a:ext cx="902208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678176" y="1904085"/>
            <a:ext cx="10501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ea typeface="Calibri" panose="020F0502020204030204" pitchFamily="34" charset="0"/>
              </a:rPr>
              <a:t> </a:t>
            </a: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59A46-DA15-412C-B64E-5B9FFB3D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48" y="956064"/>
            <a:ext cx="902208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4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788650" y="1392281"/>
            <a:ext cx="4187371" cy="178344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9848" y="2534454"/>
            <a:ext cx="5260167" cy="14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Prometo Medium" panose="020B0604020202020204" charset="0"/>
              </a:rPr>
              <a:t>Please input questions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Prometo Medium" panose="020B0604020202020204" charset="0"/>
              </a:rPr>
              <a:t>into Q&amp;A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80371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A28063-1523-4D97-A7CF-AD146F6D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40557"/>
            <a:ext cx="11009317" cy="557503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3200" b="1" kern="1800" dirty="0">
                <a:latin typeface="Arial" panose="020B0604020202020204" pitchFamily="34" charset="0"/>
                <a:ea typeface="Times New Roman" panose="02020603050405020304" pitchFamily="18" charset="0"/>
              </a:rPr>
              <a:t>Invitation: Topic Development and Call for Panelists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678176" y="1904085"/>
            <a:ext cx="113995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Upcoming PCHA Innovation Exchange webinars:</a:t>
            </a:r>
          </a:p>
          <a:p>
            <a:endParaRPr lang="en-US" sz="2400" b="1" dirty="0">
              <a:solidFill>
                <a:srgbClr val="66666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</a:rPr>
              <a:t>Building Trust in Technology for Adoption of Remote Patient Monitoring to Serve the Elderly,  Sept. 14, Noon CT </a:t>
            </a:r>
            <a:r>
              <a:rPr lang="en-US" sz="1400" dirty="0">
                <a:solidFill>
                  <a:srgbClr val="666666"/>
                </a:solidFill>
              </a:rPr>
              <a:t>[moderator: Nancy Green, President, The SAA Group, Co-Chair of PCHA Aging &amp; Tech Task Force, </a:t>
            </a:r>
            <a:r>
              <a:rPr lang="en-US" sz="1400" dirty="0">
                <a:solidFill>
                  <a:srgbClr val="666666"/>
                </a:solidFill>
                <a:hlinkClick r:id="rId2"/>
              </a:rPr>
              <a:t>nancymgreen@outlook.com</a:t>
            </a:r>
            <a:r>
              <a:rPr lang="en-US" sz="1400" dirty="0">
                <a:solidFill>
                  <a:srgbClr val="666666"/>
                </a:solidFill>
              </a:rPr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</a:rPr>
              <a:t>Removing Adoption Barriers: Operationalizing Connected Care for Seniors and Caregivers [DRAFT program title], October 19, Noon 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</a:rPr>
              <a:t>Future webinar dates: Patient Experience and SDOH topics TBD, November 16 and December 14, Noon CT</a:t>
            </a:r>
          </a:p>
          <a:p>
            <a:endParaRPr lang="en-US" sz="1600" b="1" dirty="0">
              <a:solidFill>
                <a:srgbClr val="66666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666666"/>
                </a:solidFill>
                <a:ea typeface="Times New Roman" panose="02020603050405020304" pitchFamily="18" charset="0"/>
              </a:rPr>
              <a:t>Submit topic ideas, abstracts and speaking interest for next HIMSS-PCHAlliance Aging &amp; Tech Webinar Series</a:t>
            </a:r>
            <a:r>
              <a:rPr lang="en-US" sz="1400" dirty="0">
                <a:solidFill>
                  <a:srgbClr val="666666"/>
                </a:solidFill>
                <a:ea typeface="Calibri" panose="020F0502020204030204" pitchFamily="34" charset="0"/>
              </a:rPr>
              <a:t>: Jody Toser, PCHAlliance, </a:t>
            </a:r>
            <a:r>
              <a:rPr lang="en-US" sz="1400" dirty="0">
                <a:solidFill>
                  <a:srgbClr val="666666"/>
                </a:solidFill>
                <a:ea typeface="Calibri" panose="020F0502020204030204" pitchFamily="34" charset="0"/>
                <a:hlinkClick r:id="rId3"/>
              </a:rPr>
              <a:t>jtoser@pchalliance.org</a:t>
            </a:r>
            <a:endParaRPr lang="en-US" sz="1400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A28063-1523-4D97-A7CF-AD146F6D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40557"/>
            <a:ext cx="11009317" cy="557503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3200" b="1" kern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Announcing: HIMSS Accelerate Health Digital Series</a:t>
            </a:r>
            <a:br>
              <a:rPr lang="en-US" sz="3200" b="1" kern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000" b="1" kern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Hosted on a</a:t>
            </a:r>
            <a:r>
              <a:rPr lang="en-US" sz="2000" b="1" kern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New Innovation-focused Content and Connectivity Platform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792480" y="2722690"/>
            <a:ext cx="113995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dirty="0" smtClean="0"/>
              <a:t>Join </a:t>
            </a:r>
            <a:r>
              <a:rPr lang="en-US" dirty="0"/>
              <a:t>disruptors and thought leaders for interactive bimonthly discussions that examine big ideas and ask hard questions to propel healthcare innovation forward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Episode1, September 29</a:t>
            </a:r>
            <a:r>
              <a:rPr lang="en-US" baseline="30000" dirty="0" smtClean="0"/>
              <a:t>th</a:t>
            </a:r>
            <a:r>
              <a:rPr lang="en-US" dirty="0" smtClean="0"/>
              <a:t> - </a:t>
            </a:r>
            <a:r>
              <a:rPr lang="en-US" b="1" dirty="0"/>
              <a:t>Going Virtual: The Future of Care &amp; Healthy Living</a:t>
            </a:r>
          </a:p>
          <a:p>
            <a:endParaRPr lang="en-US" dirty="0" smtClean="0"/>
          </a:p>
          <a:p>
            <a:r>
              <a:rPr lang="en-US" i="1" dirty="0" smtClean="0"/>
              <a:t>“Established </a:t>
            </a:r>
            <a:r>
              <a:rPr lang="en-US" i="1" dirty="0"/>
              <a:t>telehealth leaders will discuss what innovations are on the horizon, and how we can ensure that underserved communities and </a:t>
            </a:r>
            <a:r>
              <a:rPr lang="en-US" i="1" u="sng" dirty="0"/>
              <a:t>elder populations </a:t>
            </a:r>
            <a:r>
              <a:rPr lang="en-US" i="1" dirty="0"/>
              <a:t>have access to these expanding care models</a:t>
            </a:r>
            <a:r>
              <a:rPr lang="en-US" i="1" dirty="0" smtClean="0"/>
              <a:t>.”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>
                <a:hlinkClick r:id="rId2"/>
              </a:rPr>
              <a:t>https://www.himss.org/event-accelerate-health</a:t>
            </a:r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106" y="1882629"/>
            <a:ext cx="3568065" cy="6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05633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Custom 1">
      <a:dk1>
        <a:srgbClr val="000000"/>
      </a:dk1>
      <a:lt1>
        <a:srgbClr val="FFFFFF"/>
      </a:lt1>
      <a:dk2>
        <a:srgbClr val="777777"/>
      </a:dk2>
      <a:lt2>
        <a:srgbClr val="FEFCFF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10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11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2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FD9CED7231C4CA1C107436D8AEB4C" ma:contentTypeVersion="13" ma:contentTypeDescription="Create a new document." ma:contentTypeScope="" ma:versionID="0bdaaff4a7f00acac88be88b186d9c3e">
  <xsd:schema xmlns:xsd="http://www.w3.org/2001/XMLSchema" xmlns:xs="http://www.w3.org/2001/XMLSchema" xmlns:p="http://schemas.microsoft.com/office/2006/metadata/properties" xmlns:ns3="45cdbd4d-363b-4929-aaa4-02b270e5980a" xmlns:ns4="7f65ca53-2f19-4de0-822a-af019e3b15da" targetNamespace="http://schemas.microsoft.com/office/2006/metadata/properties" ma:root="true" ma:fieldsID="30c0e7948a4227b6506f1442369e44eb" ns3:_="" ns4:_="">
    <xsd:import namespace="45cdbd4d-363b-4929-aaa4-02b270e5980a"/>
    <xsd:import namespace="7f65ca53-2f19-4de0-822a-af019e3b15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dbd4d-363b-4929-aaa4-02b270e598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5ca53-2f19-4de0-822a-af019e3b1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6.xml><?xml version="1.0" encoding="utf-8"?>
<PresentationCustomerData xmlns:xsi="http://www.w3.org/2001/XMLSchema-instance" xmlns:xsd="http://www.w3.org/2001/XMLSchema">
  <ClientID xsi:nil="true"/>
  <ProjectID xsi:nil="true"/>
  <PresentationID xsi:nil="true"/>
  <DatasetID xsi:nil="true"/>
  <NeedChangeDatasource>false</NeedChangeDatasource>
  <IsTemplate>false</IsTemplate>
  <VariableMappings/>
  <VirtualVariables/>
</PresentationCustomerData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8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9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Props1.xml><?xml version="1.0" encoding="utf-8"?>
<ds:datastoreItem xmlns:ds="http://schemas.openxmlformats.org/officeDocument/2006/customXml" ds:itemID="{CA750ACE-D929-4260-8754-9238F478D047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F9649DD5-894C-41D4-8470-644223C460CB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A9AC1340-318F-48FB-865E-97F191F473F0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9E8200-DE7E-4227-85B5-F5A929E0E5D4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CFB092-C858-434B-9611-DB388FC595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cdbd4d-363b-4929-aaa4-02b270e5980a"/>
    <ds:schemaRef ds:uri="7f65ca53-2f19-4de0-822a-af019e3b15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535E64C-5E9D-4AA1-A827-D785B4A29C4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D4913B4-F45D-445E-B506-076E3D450F03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07199559-03EB-4168-9165-4D6E6833851A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98E66238-6D53-47A4-B674-E35652DE8C9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f65ca53-2f19-4de0-822a-af019e3b15da"/>
    <ds:schemaRef ds:uri="http://schemas.microsoft.com/office/2006/documentManagement/types"/>
    <ds:schemaRef ds:uri="45cdbd4d-363b-4929-aaa4-02b270e5980a"/>
    <ds:schemaRef ds:uri="http://www.w3.org/XML/1998/namespace"/>
    <ds:schemaRef ds:uri="http://purl.org/dc/dcmitype/"/>
  </ds:schemaRefs>
</ds:datastoreItem>
</file>

<file path=customXml/itemProps8.xml><?xml version="1.0" encoding="utf-8"?>
<ds:datastoreItem xmlns:ds="http://schemas.openxmlformats.org/officeDocument/2006/customXml" ds:itemID="{59134C3E-1FA8-4475-A72D-F7D9EAD363EE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5851A7E8-4F39-42EA-8C42-181C428ACE92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9316</TotalTime>
  <Words>723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Century Gothic</vt:lpstr>
      <vt:lpstr>Prometo Medium</vt:lpstr>
      <vt:lpstr>Times New Roman</vt:lpstr>
      <vt:lpstr>Trebuchet MS</vt:lpstr>
      <vt:lpstr>Wingdings</vt:lpstr>
      <vt:lpstr>Ravi Powerpoint 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Invitation: Topic Development and Call for Panelists</vt:lpstr>
      <vt:lpstr>Announcing: HIMSS Accelerate Health Digital Series Hosted on a New Innovation-focused Content and Connectivity Platform</vt:lpstr>
      <vt:lpstr>PowerPoint Presentation</vt:lpstr>
      <vt:lpstr>Resources</vt:lpstr>
      <vt:lpstr>PowerPoint Presentation</vt:lpstr>
      <vt:lpstr>Thank You! 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Toser, Jody</cp:lastModifiedBy>
  <cp:revision>356</cp:revision>
  <dcterms:created xsi:type="dcterms:W3CDTF">2019-10-16T19:16:43Z</dcterms:created>
  <dcterms:modified xsi:type="dcterms:W3CDTF">2020-08-10T13:39:35Z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0x010100D09FD9CED7231C4CA1C107436D8AEB4C</vt:lpwstr>
  </property>
</Properties>
</file>